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5"/>
  </p:notesMasterIdLst>
  <p:handoutMasterIdLst>
    <p:handoutMasterId r:id="rId26"/>
  </p:handoutMasterIdLst>
  <p:sldIdLst>
    <p:sldId id="2076137917" r:id="rId6"/>
    <p:sldId id="2076137918" r:id="rId7"/>
    <p:sldId id="2076137911" r:id="rId8"/>
    <p:sldId id="1370" r:id="rId9"/>
    <p:sldId id="2076137919" r:id="rId10"/>
    <p:sldId id="2076137922" r:id="rId11"/>
    <p:sldId id="2076137933" r:id="rId12"/>
    <p:sldId id="2076137951" r:id="rId13"/>
    <p:sldId id="2076137963" r:id="rId14"/>
    <p:sldId id="2076137923" r:id="rId15"/>
    <p:sldId id="2076137952" r:id="rId16"/>
    <p:sldId id="2076137954" r:id="rId17"/>
    <p:sldId id="2076137957" r:id="rId18"/>
    <p:sldId id="2076137962" r:id="rId19"/>
    <p:sldId id="2076137959" r:id="rId20"/>
    <p:sldId id="2076137960" r:id="rId21"/>
    <p:sldId id="2076137961" r:id="rId22"/>
    <p:sldId id="2076137920" r:id="rId23"/>
    <p:sldId id="2076137921" r:id="rId24"/>
  </p:sldIdLst>
  <p:sldSz cx="12436475" cy="6994525"/>
  <p:notesSz cx="6858000" cy="9144000"/>
  <p:custDataLst>
    <p:tags r:id="rId2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51"/>
            <p14:sldId id="2076137963"/>
            <p14:sldId id="2076137923"/>
            <p14:sldId id="2076137952"/>
            <p14:sldId id="2076137954"/>
            <p14:sldId id="2076137957"/>
            <p14:sldId id="2076137962"/>
            <p14:sldId id="2076137959"/>
            <p14:sldId id="2076137960"/>
            <p14:sldId id="207613796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65767" autoAdjust="0"/>
  </p:normalViewPr>
  <p:slideViewPr>
    <p:cSldViewPr>
      <p:cViewPr varScale="1">
        <p:scale>
          <a:sx n="70" d="100"/>
          <a:sy n="70" d="100"/>
        </p:scale>
        <p:origin x="2172" y="72"/>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7/30/2020 4:44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7/30/2020 4:42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7/30/2020 4:42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5:26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5:30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5:32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50630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4.png"/><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703638" y="1135062"/>
            <a:ext cx="4992914" cy="3353091"/>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711788" y="1328051"/>
            <a:ext cx="2765425" cy="1754326"/>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Security + networking</a:t>
            </a:r>
            <a:r>
              <a:rPr lang="en-US" dirty="0">
                <a:solidFill>
                  <a:srgbClr val="171717"/>
                </a:solidFill>
                <a:latin typeface="Segoe UI" panose="020B0502040204020203" pitchFamily="34" charset="0"/>
              </a:rPr>
              <a:t> and check </a:t>
            </a:r>
            <a:r>
              <a:rPr lang="en-US" b="1" dirty="0">
                <a:solidFill>
                  <a:srgbClr val="171717"/>
                </a:solidFill>
                <a:latin typeface="Segoe UI" panose="020B0502040204020203" pitchFamily="34" charset="0"/>
              </a:rPr>
              <a:t>Allow connections from all IP addresses</a:t>
            </a:r>
            <a:r>
              <a:rPr lang="en-US" dirty="0">
                <a:solidFill>
                  <a:srgbClr val="171717"/>
                </a:solidFill>
                <a:latin typeface="Segoe UI" panose="020B0502040204020203" pitchFamily="34" charset="0"/>
              </a:rPr>
              <a:t> during workspace creation</a:t>
            </a:r>
            <a:endParaRPr lang="en-US" dirty="0"/>
          </a:p>
        </p:txBody>
      </p:sp>
      <p:sp>
        <p:nvSpPr>
          <p:cNvPr id="8" name="Rectangle 7">
            <a:extLst>
              <a:ext uri="{FF2B5EF4-FFF2-40B4-BE49-F238E27FC236}">
                <a16:creationId xmlns:a16="http://schemas.microsoft.com/office/drawing/2014/main" id="{DCA81CC5-EB96-4C02-A9B7-B347FA4B06C6}"/>
              </a:ext>
            </a:extLst>
          </p:cNvPr>
          <p:cNvSpPr/>
          <p:nvPr/>
        </p:nvSpPr>
        <p:spPr>
          <a:xfrm>
            <a:off x="904463" y="3497262"/>
            <a:ext cx="2346325" cy="492443"/>
          </a:xfrm>
          <a:prstGeom prst="rect">
            <a:avLst/>
          </a:prstGeom>
        </p:spPr>
        <p:txBody>
          <a:bodyPr wrap="square">
            <a:spAutoFit/>
          </a:bodyPr>
          <a:lstStyle/>
          <a:p>
            <a:pPr algn="ctr"/>
            <a:r>
              <a:rPr lang="en-US" sz="1400" dirty="0">
                <a:solidFill>
                  <a:srgbClr val="171717"/>
                </a:solidFill>
                <a:latin typeface="Segoe UI" panose="020B0502040204020203" pitchFamily="34" charset="0"/>
              </a:rPr>
              <a:t>OR </a:t>
            </a:r>
          </a:p>
          <a:p>
            <a:pPr algn="ctr"/>
            <a:r>
              <a:rPr lang="en-US" sz="1200" dirty="0">
                <a:solidFill>
                  <a:srgbClr val="171717"/>
                </a:solidFill>
                <a:latin typeface="Segoe UI" panose="020B0502040204020203" pitchFamily="34" charset="0"/>
              </a:rPr>
              <a:t>(after the workspace is created)</a:t>
            </a:r>
            <a:endParaRPr lang="en-US" sz="1200" dirty="0"/>
          </a:p>
        </p:txBody>
      </p:sp>
      <p:sp>
        <p:nvSpPr>
          <p:cNvPr id="9" name="Rectangle 8">
            <a:extLst>
              <a:ext uri="{FF2B5EF4-FFF2-40B4-BE49-F238E27FC236}">
                <a16:creationId xmlns:a16="http://schemas.microsoft.com/office/drawing/2014/main" id="{451DD53C-A96E-4327-BA3A-D62EC646BC2F}"/>
              </a:ext>
            </a:extLst>
          </p:cNvPr>
          <p:cNvSpPr/>
          <p:nvPr/>
        </p:nvSpPr>
        <p:spPr>
          <a:xfrm>
            <a:off x="904463" y="4789310"/>
            <a:ext cx="4170774" cy="1200329"/>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Firewalls</a:t>
            </a:r>
            <a:r>
              <a:rPr lang="en-US" dirty="0">
                <a:solidFill>
                  <a:srgbClr val="171717"/>
                </a:solidFill>
                <a:latin typeface="Segoe UI" panose="020B0502040204020203" pitchFamily="34" charset="0"/>
              </a:rPr>
              <a:t> under </a:t>
            </a:r>
            <a:r>
              <a:rPr lang="en-US" b="1" dirty="0">
                <a:solidFill>
                  <a:srgbClr val="171717"/>
                </a:solidFill>
                <a:latin typeface="Segoe UI" panose="020B0502040204020203" pitchFamily="34" charset="0"/>
              </a:rPr>
              <a:t>Security</a:t>
            </a:r>
            <a:r>
              <a:rPr lang="en-US" dirty="0">
                <a:solidFill>
                  <a:srgbClr val="171717"/>
                </a:solidFill>
                <a:latin typeface="Segoe UI" panose="020B0502040204020203" pitchFamily="34" charset="0"/>
              </a:rPr>
              <a:t> from Azure portal. To add a new IP firewall rule, give it a name, Start IP, and End IP. Select </a:t>
            </a:r>
            <a:r>
              <a:rPr lang="en-US" b="1" dirty="0">
                <a:solidFill>
                  <a:srgbClr val="171717"/>
                </a:solidFill>
                <a:latin typeface="Segoe UI" panose="020B0502040204020203" pitchFamily="34" charset="0"/>
              </a:rPr>
              <a:t>Save</a:t>
            </a:r>
            <a:r>
              <a:rPr lang="en-US" dirty="0">
                <a:solidFill>
                  <a:srgbClr val="171717"/>
                </a:solidFill>
                <a:latin typeface="Segoe UI" panose="020B0502040204020203" pitchFamily="34" charset="0"/>
              </a:rPr>
              <a:t> when done</a:t>
            </a:r>
            <a:endParaRPr lang="en-US"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314396" y="3878262"/>
            <a:ext cx="4992913" cy="2818437"/>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99280" y="4855089"/>
            <a:ext cx="4704757" cy="1951177"/>
          </a:xfrm>
          <a:prstGeom prst="rect">
            <a:avLst/>
          </a:prstGeom>
        </p:spPr>
      </p:pic>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27037" y="1973262"/>
            <a:ext cx="4038600" cy="2376035"/>
          </a:xfrm>
        </p:spPr>
        <p:txBody>
          <a:bodyPr/>
          <a:lstStyle/>
          <a:p>
            <a:r>
              <a:rPr lang="en-US" sz="1800" dirty="0"/>
              <a:t>1. Register the Network resource provider on the subscription</a:t>
            </a:r>
            <a:r>
              <a:rPr lang="en-US" sz="1800" i="1" dirty="0"/>
              <a:t>: </a:t>
            </a:r>
            <a:r>
              <a:rPr lang="en-US" sz="1600" b="1" dirty="0"/>
              <a:t>All services</a:t>
            </a:r>
            <a:r>
              <a:rPr lang="en-US" sz="1600" dirty="0"/>
              <a:t>: </a:t>
            </a:r>
            <a:r>
              <a:rPr lang="en-US" sz="1600" b="1" dirty="0"/>
              <a:t>subscription -&gt; </a:t>
            </a:r>
            <a:r>
              <a:rPr lang="en-US" sz="1600" dirty="0"/>
              <a:t>select </a:t>
            </a:r>
            <a:r>
              <a:rPr lang="en-US" sz="1600" b="1" dirty="0"/>
              <a:t>Subscriptions -&gt;select Resource providers -&gt; </a:t>
            </a:r>
            <a:r>
              <a:rPr lang="en-US" sz="1600" b="1" i="1" dirty="0" err="1"/>
              <a:t>Microsoft.Network</a:t>
            </a:r>
            <a:r>
              <a:rPr lang="en-US" sz="1600" b="1" i="1" dirty="0"/>
              <a:t> </a:t>
            </a:r>
            <a:r>
              <a:rPr lang="en-US" sz="1600" b="1" dirty="0"/>
              <a:t>-&gt; Register</a:t>
            </a:r>
          </a:p>
          <a:p>
            <a:r>
              <a:rPr lang="en-US" sz="1600" b="1" dirty="0"/>
              <a:t>(</a:t>
            </a:r>
            <a:r>
              <a:rPr lang="en-US" sz="1600" b="1" dirty="0" err="1"/>
              <a:t>powershell:</a:t>
            </a:r>
            <a:r>
              <a:rPr lang="en-US" sz="1600" dirty="0" err="1">
                <a:solidFill>
                  <a:srgbClr val="0101FD"/>
                </a:solidFill>
                <a:latin typeface="SFMono-Regular"/>
              </a:rPr>
              <a:t>Register-AzResourceProvider</a:t>
            </a:r>
            <a:r>
              <a:rPr lang="en-US" sz="1600" dirty="0">
                <a:solidFill>
                  <a:srgbClr val="007D9A"/>
                </a:solidFill>
                <a:latin typeface="SFMono-Regular"/>
              </a:rPr>
              <a:t> -</a:t>
            </a:r>
            <a:r>
              <a:rPr lang="en-US" sz="1600" dirty="0" err="1">
                <a:solidFill>
                  <a:srgbClr val="007D9A"/>
                </a:solidFill>
                <a:latin typeface="SFMono-Regular"/>
              </a:rPr>
              <a:t>ProviderNamespace</a:t>
            </a:r>
            <a:r>
              <a:rPr lang="en-US" sz="1600" dirty="0">
                <a:solidFill>
                  <a:srgbClr val="171717"/>
                </a:solidFill>
                <a:latin typeface="SFMono-Regular"/>
              </a:rPr>
              <a:t> </a:t>
            </a:r>
            <a:r>
              <a:rPr lang="en-US" sz="1600" dirty="0" err="1">
                <a:solidFill>
                  <a:srgbClr val="171717"/>
                </a:solidFill>
                <a:latin typeface="SFMono-Regular"/>
              </a:rPr>
              <a:t>Microsoft.Network</a:t>
            </a:r>
            <a:r>
              <a:rPr lang="en-US" sz="1600" dirty="0">
                <a:solidFill>
                  <a:srgbClr val="171717"/>
                </a:solidFill>
                <a:latin typeface="SFMono-Regular"/>
              </a:rPr>
              <a:t>)</a:t>
            </a:r>
            <a:endParaRPr lang="en-US" sz="1600" b="1" dirty="0">
              <a:gradFill>
                <a:gsLst>
                  <a:gs pos="1250">
                    <a:srgbClr val="1A1A1A"/>
                  </a:gs>
                  <a:gs pos="100000">
                    <a:srgbClr val="1A1A1A"/>
                  </a:gs>
                </a:gsLst>
                <a:lin ang="5400000" scaled="0"/>
              </a:gradFill>
            </a:endParaRPr>
          </a:p>
          <a:p>
            <a:endParaRPr lang="en-US" sz="1600"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84636" y="1820862"/>
            <a:ext cx="4354308" cy="2286000"/>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980237" y="2863001"/>
            <a:ext cx="4856179" cy="3822705"/>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27037" y="4349297"/>
            <a:ext cx="4038600" cy="1181862"/>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800" dirty="0"/>
              <a:t>2. Create a Synapse workspace and Enable Managed Virtual Network</a:t>
            </a:r>
            <a:endParaRPr lang="en-US" sz="1600" b="1" dirty="0">
              <a:gradFill>
                <a:gsLst>
                  <a:gs pos="1250">
                    <a:srgbClr val="1A1A1A"/>
                  </a:gs>
                  <a:gs pos="100000">
                    <a:srgbClr val="1A1A1A"/>
                  </a:gs>
                </a:gsLst>
                <a:lin ang="5400000" scaled="0"/>
              </a:gradFill>
            </a:endParaRPr>
          </a:p>
          <a:p>
            <a:r>
              <a:rPr lang="en-US" sz="1800" dirty="0"/>
              <a:t>3</a:t>
            </a:r>
            <a:r>
              <a:rPr lang="en-US" sz="1600" dirty="0"/>
              <a:t>. </a:t>
            </a:r>
            <a:r>
              <a:rPr lang="en-US" sz="1800" dirty="0"/>
              <a:t>Check settings</a:t>
            </a:r>
          </a:p>
          <a:p>
            <a:endParaRPr lang="en-US" sz="1600"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355272" y="4640262"/>
            <a:ext cx="2472565"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65237" y="5326062"/>
            <a:ext cx="857843" cy="30480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600059" y="466301"/>
            <a:ext cx="11239464" cy="1661993"/>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96952" y="1592262"/>
            <a:ext cx="11239464" cy="553998"/>
          </a:xfrm>
        </p:spPr>
        <p:txBody>
          <a:bodyPr/>
          <a:lstStyle/>
          <a:p>
            <a:r>
              <a:rPr lang="en-US" sz="1800" dirty="0"/>
              <a:t>In the Studio, select </a:t>
            </a:r>
            <a:r>
              <a:rPr lang="en-US" sz="1800" b="1" dirty="0"/>
              <a:t>Manage</a:t>
            </a:r>
            <a:r>
              <a:rPr lang="en-US" sz="1800" dirty="0"/>
              <a:t> in the left navigation, then select </a:t>
            </a:r>
            <a:r>
              <a:rPr lang="en-US" sz="1800" b="1" dirty="0"/>
              <a:t>Managed Virtual Networks </a:t>
            </a:r>
            <a:r>
              <a:rPr lang="en-US" sz="1800"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27137" y="2201863"/>
            <a:ext cx="10769838" cy="3810000"/>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541837" y="4183062"/>
            <a:ext cx="533400" cy="228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723437" y="4074817"/>
            <a:ext cx="2354176" cy="265489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5075237" y="4297362"/>
            <a:ext cx="4648200" cy="194310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5075237" y="5909121"/>
            <a:ext cx="3352800" cy="94094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solidFill>
              </a:rPr>
              <a:t>When a workspace is created, Azure Synapse automatically creates two Managed private endpoints to SQL pool and SQL on-demand in that workspace. </a:t>
            </a:r>
          </a:p>
          <a:p>
            <a:endParaRPr lang="en-US" sz="1200"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227637" y="5630862"/>
            <a:ext cx="152400" cy="27825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846031" y="5165459"/>
            <a:ext cx="4787171" cy="1877437"/>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200" dirty="0">
                <a:solidFill>
                  <a:schemeClr val="tx2"/>
                </a:solidFill>
                <a:latin typeface="Segoe UI Light" pitchFamily="34" charset="0"/>
              </a:rPr>
              <a:t>The private endpoint establishes a private link between your </a:t>
            </a:r>
          </a:p>
          <a:p>
            <a:r>
              <a:rPr lang="en-US" sz="1200" dirty="0">
                <a:solidFill>
                  <a:schemeClr val="tx2"/>
                </a:solidFill>
                <a:latin typeface="Segoe UI Light" pitchFamily="34" charset="0"/>
              </a:rPr>
              <a:t>Azure Synapse Analytics workspace and your data sources where traffic between your </a:t>
            </a:r>
            <a:r>
              <a:rPr lang="en-US" sz="1200" dirty="0" err="1">
                <a:solidFill>
                  <a:schemeClr val="tx2"/>
                </a:solidFill>
                <a:latin typeface="Segoe UI Light" pitchFamily="34" charset="0"/>
              </a:rPr>
              <a:t>VNet</a:t>
            </a:r>
            <a:r>
              <a:rPr lang="en-US" sz="1200" dirty="0">
                <a:solidFill>
                  <a:schemeClr val="tx2"/>
                </a:solidFill>
                <a:latin typeface="Segoe UI Light" pitchFamily="34" charset="0"/>
              </a:rPr>
              <a:t> and workspace traverses entirely over the Microsoft backbone network. </a:t>
            </a:r>
          </a:p>
          <a:p>
            <a:endParaRPr lang="en-US" sz="1200" dirty="0">
              <a:solidFill>
                <a:schemeClr val="tx2"/>
              </a:solidFill>
              <a:latin typeface="Segoe UI Light" pitchFamily="34" charset="0"/>
            </a:endParaRPr>
          </a:p>
          <a:p>
            <a:r>
              <a:rPr lang="en-US" sz="1200" b="1" dirty="0">
                <a:solidFill>
                  <a:srgbClr val="FF0066"/>
                </a:solidFill>
                <a:latin typeface="Segoe UI Light" pitchFamily="34" charset="0"/>
              </a:rPr>
              <a:t>IMPORTANT</a:t>
            </a:r>
          </a:p>
          <a:p>
            <a:r>
              <a:rPr lang="en-US" sz="1200" dirty="0">
                <a:solidFill>
                  <a:srgbClr val="FF0066"/>
                </a:solidFill>
                <a:latin typeface="Segoe UI Light" pitchFamily="34" charset="0"/>
              </a:rPr>
              <a:t>All outbound traffic from the Managed workspace </a:t>
            </a:r>
            <a:r>
              <a:rPr lang="en-US" sz="1200" dirty="0" err="1">
                <a:solidFill>
                  <a:srgbClr val="FF0066"/>
                </a:solidFill>
                <a:latin typeface="Segoe UI Light" pitchFamily="34" charset="0"/>
              </a:rPr>
              <a:t>VNet</a:t>
            </a:r>
            <a:r>
              <a:rPr lang="en-US" sz="1200" dirty="0">
                <a:solidFill>
                  <a:srgbClr val="FF0066"/>
                </a:solidFill>
                <a:latin typeface="Segoe UI Light" pitchFamily="34" charset="0"/>
              </a:rPr>
              <a:t> will be blocked in the future. It's recommended that you connect to all your data sources using Managed private endpoints.</a:t>
            </a:r>
            <a:endParaRPr lang="en-US" sz="1200" dirty="0">
              <a:solidFill>
                <a:srgbClr val="FF0066"/>
              </a:solidFill>
            </a:endParaRPr>
          </a:p>
          <a:p>
            <a:pPr algn="l"/>
            <a:endParaRPr lang="en-US" sz="1400"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Manage </a:t>
            </a:r>
            <a:r>
              <a:rPr lang="en-US" dirty="0" err="1"/>
              <a:t>VNets</a:t>
            </a:r>
            <a:r>
              <a:rPr lang="en-US" dirty="0"/>
              <a:t>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60466" y="1138472"/>
            <a:ext cx="11049000" cy="37551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60437" y="1666534"/>
            <a:ext cx="6477000" cy="2933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Managed </a:t>
            </a:r>
            <a:r>
              <a:rPr lang="en-US" sz="2000" dirty="0" err="1">
                <a:gradFill>
                  <a:gsLst>
                    <a:gs pos="0">
                      <a:srgbClr val="FFFFFF"/>
                    </a:gs>
                    <a:gs pos="100000">
                      <a:srgbClr val="FFFFFF"/>
                    </a:gs>
                  </a:gsLst>
                  <a:lin ang="5400000" scaled="0"/>
                </a:gradFill>
                <a:ea typeface="Segoe UI" pitchFamily="34" charset="0"/>
                <a:cs typeface="Segoe UI" pitchFamily="34" charset="0"/>
              </a:rPr>
              <a:t>VNet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106025" y="2296911"/>
            <a:ext cx="3276600" cy="1143000"/>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806662" y="5081310"/>
            <a:ext cx="3903112" cy="1508105"/>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chemeClr val="accent4"/>
                </a:solidFill>
                <a:ea typeface="Segoe UI" pitchFamily="34" charset="0"/>
                <a:cs typeface="Segoe UI" pitchFamily="34" charset="0"/>
              </a:rPr>
              <a:t>Other data sources </a:t>
            </a:r>
          </a:p>
          <a:p>
            <a:pPr defTabSz="932472" fontAlgn="base">
              <a:spcBef>
                <a:spcPct val="0"/>
              </a:spcBef>
              <a:spcAft>
                <a:spcPct val="0"/>
              </a:spcAft>
            </a:pPr>
            <a:r>
              <a:rPr lang="en-US" sz="1200" dirty="0">
                <a:solidFill>
                  <a:schemeClr val="accent4"/>
                </a:solidFill>
                <a:ea typeface="Segoe UI" pitchFamily="34" charset="0"/>
                <a:cs typeface="Segoe UI" pitchFamily="34" charset="0"/>
              </a:rPr>
              <a:t>that support Private Link</a:t>
            </a:r>
          </a:p>
          <a:p>
            <a:pPr defTabSz="932472" fontAlgn="base">
              <a:spcBef>
                <a:spcPct val="0"/>
              </a:spcBef>
              <a:spcAft>
                <a:spcPct val="0"/>
              </a:spcAft>
            </a:pPr>
            <a:r>
              <a:rPr lang="en-US" sz="1200" dirty="0">
                <a:solidFill>
                  <a:schemeClr val="accent4"/>
                </a:solidFill>
                <a:ea typeface="Segoe UI" pitchFamily="34" charset="0"/>
                <a:cs typeface="Segoe UI" pitchFamily="34" charset="0"/>
              </a:rPr>
              <a:t>(e.g. Cosmos DB, </a:t>
            </a:r>
          </a:p>
          <a:p>
            <a:pPr defTabSz="932472" fontAlgn="base">
              <a:spcBef>
                <a:spcPct val="0"/>
              </a:spcBef>
              <a:spcAft>
                <a:spcPct val="0"/>
              </a:spcAft>
            </a:pPr>
            <a:r>
              <a:rPr lang="en-US" sz="1200" dirty="0">
                <a:solidFill>
                  <a:schemeClr val="accent4"/>
                </a:solidFill>
                <a:ea typeface="Segoe UI" pitchFamily="34" charset="0"/>
                <a:cs typeface="Segoe UI" pitchFamily="34" charset="0"/>
              </a:rPr>
              <a:t>Azure Storage, ADLS etc.) </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922837" y="1789958"/>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a:t>
            </a:r>
          </a:p>
          <a:p>
            <a:pPr algn="ctr" defTabSz="932472" fontAlgn="base">
              <a:spcBef>
                <a:spcPct val="0"/>
              </a:spcBef>
              <a:spcAft>
                <a:spcPct val="0"/>
              </a:spcAft>
            </a:pPr>
            <a:r>
              <a:rPr lang="en-US" sz="1600"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918858" y="2778125"/>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a:t>
            </a:r>
          </a:p>
          <a:p>
            <a:pPr algn="ctr" defTabSz="932472" fontAlgn="base">
              <a:spcBef>
                <a:spcPct val="0"/>
              </a:spcBef>
              <a:spcAft>
                <a:spcPct val="0"/>
              </a:spcAft>
            </a:pPr>
            <a:r>
              <a:rPr lang="en-US" sz="1600"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922837" y="3709523"/>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382625" y="2235352"/>
            <a:ext cx="540212" cy="63305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382625" y="2868411"/>
            <a:ext cx="536233" cy="2907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382625" y="2868411"/>
            <a:ext cx="540212" cy="122211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703388" y="3710575"/>
            <a:ext cx="2081875" cy="76191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744325" y="4472493"/>
            <a:ext cx="1" cy="62013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704855" y="1931838"/>
            <a:ext cx="2305050" cy="79427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Workspace </a:t>
            </a:r>
          </a:p>
          <a:p>
            <a:pPr algn="ctr" defTabSz="932472" fontAlgn="base">
              <a:spcBef>
                <a:spcPct val="0"/>
              </a:spcBef>
              <a:spcAft>
                <a:spcPct val="0"/>
              </a:spcAft>
            </a:pPr>
            <a:r>
              <a:rPr lang="en-US" sz="1600"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773438" y="3250694"/>
            <a:ext cx="2305050" cy="79427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Workspace </a:t>
            </a:r>
          </a:p>
          <a:p>
            <a:pPr algn="ctr" defTabSz="932472" fontAlgn="base">
              <a:spcBef>
                <a:spcPct val="0"/>
              </a:spcBef>
              <a:spcAft>
                <a:spcPct val="0"/>
              </a:spcAft>
            </a:pPr>
            <a:r>
              <a:rPr lang="en-US" sz="1600"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208837" y="2235352"/>
            <a:ext cx="1496018" cy="9362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204858" y="3159125"/>
            <a:ext cx="568580" cy="48870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6994" y="1324996"/>
            <a:ext cx="476183" cy="476183"/>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673538" y="5009254"/>
            <a:ext cx="1593493" cy="1171816"/>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10070036" y="5419386"/>
            <a:ext cx="972767" cy="307777"/>
          </a:xfrm>
          <a:prstGeom prst="rect">
            <a:avLst/>
          </a:prstGeom>
          <a:noFill/>
        </p:spPr>
        <p:txBody>
          <a:bodyPr wrap="none" lIns="0" tIns="0" rIns="0" bIns="0" rtlCol="0">
            <a:spAutoFit/>
          </a:bodyPr>
          <a:lstStyle/>
          <a:p>
            <a:pPr algn="l"/>
            <a:r>
              <a:rPr lang="en-US" sz="2000"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925963" y="4044968"/>
            <a:ext cx="1207157" cy="112869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499594" y="2680746"/>
            <a:ext cx="5290" cy="2349643"/>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514431" y="4621262"/>
            <a:ext cx="457200" cy="45720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79586" y="4117017"/>
            <a:ext cx="457200" cy="457200"/>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910902" y="5124116"/>
            <a:ext cx="1441560" cy="1390333"/>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85263" y="4091534"/>
            <a:ext cx="1043460" cy="117426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828723" y="5148204"/>
            <a:ext cx="4803625" cy="1710026"/>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744325" y="3439911"/>
            <a:ext cx="1" cy="27066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666323" y="183471"/>
            <a:ext cx="3375741" cy="97838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200" dirty="0">
                <a:solidFill>
                  <a:schemeClr val="tx2"/>
                </a:solidFill>
              </a:rPr>
              <a:t>The two Managed private endpoints to SQL pool and SQL on-demand automatically created in Synapse when the Managed workspace </a:t>
            </a:r>
            <a:r>
              <a:rPr lang="en-US" sz="1200" dirty="0" err="1">
                <a:solidFill>
                  <a:schemeClr val="tx2"/>
                </a:solidFill>
              </a:rPr>
              <a:t>VNet</a:t>
            </a:r>
            <a:r>
              <a:rPr lang="en-US" sz="1200" dirty="0">
                <a:solidFill>
                  <a:schemeClr val="tx2"/>
                </a:solidFill>
              </a:rPr>
              <a:t> is deployed. </a:t>
            </a:r>
          </a:p>
          <a:p>
            <a:endParaRPr lang="en-US" sz="1200"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255783" y="672662"/>
            <a:ext cx="1410540" cy="1309287"/>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255783" y="672662"/>
            <a:ext cx="1410540" cy="2486463"/>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11406" y="1417645"/>
            <a:ext cx="1938628" cy="179163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On-Premise </a:t>
            </a:r>
            <a:r>
              <a:rPr lang="en-US" sz="2000" b="1" dirty="0" err="1">
                <a:solidFill>
                  <a:schemeClr val="tx1"/>
                </a:solidFill>
                <a:ea typeface="Segoe UI" pitchFamily="34" charset="0"/>
                <a:cs typeface="Segoe UI" pitchFamily="34" charset="0"/>
              </a:rPr>
              <a:t>VNet</a:t>
            </a:r>
            <a:endParaRPr lang="en-US" sz="2000"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84591" y="4218761"/>
            <a:ext cx="7840478" cy="228762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Azure</a:t>
            </a:r>
            <a:r>
              <a:rPr lang="en-US" sz="2000" b="1" dirty="0">
                <a:solidFill>
                  <a:schemeClr val="tx1"/>
                </a:solidFill>
                <a:ea typeface="Segoe UI" pitchFamily="34" charset="0"/>
                <a:cs typeface="Segoe UI" pitchFamily="34" charset="0"/>
              </a:rPr>
              <a:t> </a:t>
            </a:r>
            <a:r>
              <a:rPr lang="en-US" sz="2000"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513637" y="4452820"/>
            <a:ext cx="4365343" cy="1819501"/>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84591" y="1325812"/>
            <a:ext cx="7840478" cy="2667001"/>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1"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Synapse</a:t>
            </a:r>
            <a:r>
              <a:rPr lang="en-US" sz="2400" b="1" dirty="0">
                <a:solidFill>
                  <a:schemeClr val="bg1"/>
                </a:solidFill>
                <a:ea typeface="Segoe UI" pitchFamily="34" charset="0"/>
                <a:cs typeface="Segoe UI" pitchFamily="34" charset="0"/>
              </a:rPr>
              <a:t> </a:t>
            </a:r>
            <a:r>
              <a:rPr lang="en-US" sz="2000"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99264" y="1817240"/>
            <a:ext cx="3810000" cy="1917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Managed</a:t>
            </a:r>
            <a:r>
              <a:rPr lang="en-US" sz="2000" b="1" dirty="0">
                <a:solidFill>
                  <a:schemeClr val="tx1"/>
                </a:solidFill>
                <a:ea typeface="Segoe UI" pitchFamily="34" charset="0"/>
                <a:cs typeface="Segoe UI" pitchFamily="34" charset="0"/>
              </a:rPr>
              <a:t> </a:t>
            </a:r>
            <a:r>
              <a:rPr lang="en-US" sz="2000" dirty="0" err="1">
                <a:gradFill>
                  <a:gsLst>
                    <a:gs pos="0">
                      <a:srgbClr val="FFFFFF"/>
                    </a:gs>
                    <a:gs pos="100000">
                      <a:srgbClr val="FFFFFF"/>
                    </a:gs>
                  </a:gsLst>
                  <a:lin ang="5400000" scaled="0"/>
                </a:gradFill>
                <a:cs typeface="Segoe UI" pitchFamily="34" charset="0"/>
              </a:rPr>
              <a:t>VNet</a:t>
            </a:r>
            <a:endParaRPr lang="en-US" sz="2000"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541837" y="2313463"/>
            <a:ext cx="3657600"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541837" y="2970444"/>
            <a:ext cx="3657600"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8155102" y="1958188"/>
            <a:ext cx="647369" cy="42774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199437" y="2731813"/>
            <a:ext cx="603034" cy="308507"/>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67135" y="1419645"/>
            <a:ext cx="338195" cy="338195"/>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465636" y="4842286"/>
            <a:ext cx="3629653" cy="1289261"/>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199437" y="4933155"/>
            <a:ext cx="1102354" cy="73555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417855" y="4933155"/>
            <a:ext cx="1102354" cy="73555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660752" y="4911183"/>
            <a:ext cx="1102354" cy="75047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581093" y="1958188"/>
            <a:ext cx="182013" cy="3328234"/>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750615" y="2731813"/>
            <a:ext cx="51857" cy="2201342"/>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969032" y="3832484"/>
            <a:ext cx="0" cy="1100671"/>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654394" y="4490733"/>
            <a:ext cx="679673" cy="246221"/>
          </a:xfrm>
          <a:prstGeom prst="rect">
            <a:avLst/>
          </a:prstGeom>
          <a:noFill/>
        </p:spPr>
        <p:txBody>
          <a:bodyPr wrap="none" lIns="0" tIns="0" rIns="0" bIns="0" rtlCol="0">
            <a:spAutoFit/>
          </a:bodyPr>
          <a:lstStyle/>
          <a:p>
            <a:pPr algn="l"/>
            <a:r>
              <a:rPr lang="en-US" sz="1600"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922" y="2004019"/>
            <a:ext cx="914400" cy="914400"/>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922" y="5402262"/>
            <a:ext cx="914400" cy="914400"/>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50034" y="2120474"/>
            <a:ext cx="2215602" cy="3173454"/>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332037" y="5859462"/>
            <a:ext cx="2133599"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988449" y="5035272"/>
            <a:ext cx="1060659" cy="246221"/>
          </a:xfrm>
          <a:prstGeom prst="rect">
            <a:avLst/>
          </a:prstGeom>
          <a:noFill/>
        </p:spPr>
        <p:txBody>
          <a:bodyPr wrap="square" lIns="0" tIns="0" rIns="0" bIns="0" rtlCol="0">
            <a:spAutoFit/>
          </a:bodyPr>
          <a:lstStyle/>
          <a:p>
            <a:pPr algn="ctr"/>
            <a:r>
              <a:rPr lang="en-US" sz="1600"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69435" y="5564260"/>
            <a:ext cx="1361732" cy="246221"/>
          </a:xfrm>
          <a:prstGeom prst="rect">
            <a:avLst/>
          </a:prstGeom>
          <a:noFill/>
        </p:spPr>
        <p:txBody>
          <a:bodyPr wrap="square" lIns="0" tIns="0" rIns="0" bIns="0" rtlCol="0">
            <a:spAutoFit/>
          </a:bodyPr>
          <a:lstStyle/>
          <a:p>
            <a:pPr algn="ctr"/>
            <a:r>
              <a:rPr lang="en-US" sz="1600"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42330" y="1686296"/>
            <a:ext cx="7140559" cy="2804403"/>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793139" y="3912110"/>
            <a:ext cx="707815" cy="1021045"/>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793139" y="3902195"/>
            <a:ext cx="2024307" cy="100898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793139" y="3902195"/>
            <a:ext cx="3218797" cy="100898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802471" y="1687623"/>
            <a:ext cx="2778622" cy="54113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dirty="0">
                <a:solidFill>
                  <a:schemeClr val="tx1"/>
                </a:solidFill>
              </a:rPr>
              <a:t>SQL On-Demand tenant</a:t>
            </a:r>
            <a:endParaRPr lang="en-US" sz="1200" dirty="0">
              <a:solidFill>
                <a:schemeClr val="tx1"/>
              </a:solidFill>
              <a:ea typeface="Segoe UI" pitchFamily="34" charset="0"/>
              <a:cs typeface="Segoe UI" pitchFamily="34" charset="0"/>
            </a:endParaRPr>
          </a:p>
          <a:p>
            <a:pPr algn="ctr" defTabSz="932472" fontAlgn="base">
              <a:spcBef>
                <a:spcPct val="0"/>
              </a:spcBef>
              <a:spcAft>
                <a:spcPct val="0"/>
              </a:spcAft>
            </a:pPr>
            <a:r>
              <a:rPr lang="en-US" sz="1200"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802471" y="2461219"/>
            <a:ext cx="2778622"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dirty="0">
                <a:solidFill>
                  <a:schemeClr val="tx1"/>
                </a:solidFill>
                <a:ea typeface="Segoe UI" pitchFamily="34" charset="0"/>
                <a:cs typeface="Segoe UI" pitchFamily="34" charset="0"/>
              </a:rPr>
              <a:t>SQL Pool tenant</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802471" y="3239467"/>
            <a:ext cx="2778622"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dirty="0">
                <a:solidFill>
                  <a:schemeClr val="tx1"/>
                </a:solidFill>
                <a:ea typeface="Segoe UI" pitchFamily="34" charset="0"/>
                <a:cs typeface="Segoe UI" pitchFamily="34" charset="0"/>
              </a:rPr>
              <a:t>Dev tenant</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038804" y="2887662"/>
            <a:ext cx="7255795" cy="2764572"/>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155832" y="3649661"/>
            <a:ext cx="4151444" cy="19096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227637" y="4140453"/>
            <a:ext cx="1821503" cy="502900"/>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5051689" y="6037910"/>
            <a:ext cx="3974940" cy="735184"/>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chemeClr val="accent4"/>
                  </a:solidFill>
                  <a:ea typeface="Segoe UI" pitchFamily="34" charset="0"/>
                  <a:cs typeface="Segoe UI" pitchFamily="34" charset="0"/>
                </a:rPr>
                <a:t>Other data sources </a:t>
              </a:r>
            </a:p>
            <a:p>
              <a:pPr defTabSz="932472" fontAlgn="base">
                <a:spcBef>
                  <a:spcPct val="0"/>
                </a:spcBef>
                <a:spcAft>
                  <a:spcPct val="0"/>
                </a:spcAft>
              </a:pPr>
              <a:r>
                <a:rPr lang="en-US" sz="1200" dirty="0">
                  <a:solidFill>
                    <a:schemeClr val="accent4"/>
                  </a:solidFill>
                  <a:ea typeface="Segoe UI" pitchFamily="34" charset="0"/>
                  <a:cs typeface="Segoe UI" pitchFamily="34" charset="0"/>
                </a:rPr>
                <a:t>that support Private Link</a:t>
              </a:r>
            </a:p>
            <a:p>
              <a:pPr defTabSz="932472" fontAlgn="base">
                <a:spcBef>
                  <a:spcPct val="0"/>
                </a:spcBef>
                <a:spcAft>
                  <a:spcPct val="0"/>
                </a:spcAft>
              </a:pPr>
              <a:r>
                <a:rPr lang="en-US" sz="1200" dirty="0">
                  <a:solidFill>
                    <a:schemeClr val="accent4"/>
                  </a:solidFill>
                  <a:ea typeface="Segoe UI" pitchFamily="34" charset="0"/>
                  <a:cs typeface="Segoe UI" pitchFamily="34" charset="0"/>
                </a:rPr>
                <a:t>(e.g. Cosmos DB, Azure Storage etc.) </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528741" y="4031090"/>
            <a:ext cx="170375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528742" y="4550991"/>
            <a:ext cx="170375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528742" y="5067009"/>
            <a:ext cx="170375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7049140" y="4240725"/>
            <a:ext cx="479601" cy="15117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7049140" y="4391903"/>
            <a:ext cx="479602" cy="36872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7049140" y="4391903"/>
            <a:ext cx="479602" cy="8847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365822" y="5061666"/>
            <a:ext cx="173011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230877" y="5480936"/>
            <a:ext cx="0" cy="55459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276767" y="3821981"/>
            <a:ext cx="1915576" cy="58474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Workspace </a:t>
            </a:r>
          </a:p>
          <a:p>
            <a:pPr algn="ctr" defTabSz="932472" fontAlgn="base">
              <a:spcBef>
                <a:spcPct val="0"/>
              </a:spcBef>
              <a:spcAft>
                <a:spcPct val="0"/>
              </a:spcAft>
            </a:pPr>
            <a:r>
              <a:rPr lang="en-US" sz="1200"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562141" y="4769292"/>
            <a:ext cx="1915576" cy="58474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Workspace </a:t>
            </a:r>
          </a:p>
          <a:p>
            <a:pPr algn="ctr" defTabSz="932472" fontAlgn="base">
              <a:spcBef>
                <a:spcPct val="0"/>
              </a:spcBef>
              <a:spcAft>
                <a:spcPct val="0"/>
              </a:spcAft>
            </a:pPr>
            <a:r>
              <a:rPr lang="en-US" sz="1200" dirty="0">
                <a:solidFill>
                  <a:schemeClr val="tx1"/>
                </a:solidFill>
                <a:cs typeface="Segoe UI" pitchFamily="34" charset="0"/>
              </a:rPr>
              <a:t>SQL Pool </a:t>
            </a:r>
          </a:p>
          <a:p>
            <a:pPr algn="ctr" defTabSz="932472" fontAlgn="base">
              <a:spcBef>
                <a:spcPct val="0"/>
              </a:spcBef>
              <a:spcAft>
                <a:spcPct val="0"/>
              </a:spcAft>
            </a:pPr>
            <a:r>
              <a:rPr lang="en-US" sz="1200"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232491" y="4114355"/>
            <a:ext cx="1044276" cy="126370"/>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232492" y="4760626"/>
            <a:ext cx="329649" cy="301040"/>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742807" y="3017703"/>
            <a:ext cx="395724" cy="395724"/>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970352" y="5974155"/>
            <a:ext cx="1324248" cy="862695"/>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600"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519929" y="5354039"/>
            <a:ext cx="881561" cy="72559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692457" y="4391903"/>
            <a:ext cx="17982" cy="1582252"/>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999472" y="5712125"/>
            <a:ext cx="379949" cy="379949"/>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19405" y="5500205"/>
            <a:ext cx="379949" cy="379949"/>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846637" y="1287462"/>
            <a:ext cx="0" cy="5638800"/>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694860" y="1163770"/>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Azure Data Factory</a:t>
            </a:r>
          </a:p>
          <a:p>
            <a:pPr algn="ctr" defTabSz="932472" fontAlgn="base">
              <a:spcBef>
                <a:spcPct val="0"/>
              </a:spcBef>
              <a:spcAft>
                <a:spcPct val="0"/>
              </a:spcAft>
            </a:pPr>
            <a:r>
              <a:rPr lang="en-US" sz="1050"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694186" y="2001409"/>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Azure Storage</a:t>
            </a:r>
          </a:p>
          <a:p>
            <a:pPr algn="ctr" defTabSz="932472" fontAlgn="base">
              <a:spcBef>
                <a:spcPct val="0"/>
              </a:spcBef>
              <a:spcAft>
                <a:spcPct val="0"/>
              </a:spcAft>
            </a:pPr>
            <a:r>
              <a:rPr lang="en-US" sz="1050" b="1"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694860" y="1582618"/>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Azure </a:t>
            </a:r>
            <a:r>
              <a:rPr lang="en-US" sz="1050" b="1" dirty="0" err="1">
                <a:solidFill>
                  <a:schemeClr val="bg1"/>
                </a:solidFill>
                <a:cs typeface="Segoe UI" pitchFamily="34" charset="0"/>
              </a:rPr>
              <a:t>ServiceBus</a:t>
            </a:r>
            <a:endParaRPr lang="en-US" sz="1050" b="1" dirty="0">
              <a:solidFill>
                <a:schemeClr val="bg1"/>
              </a:solidFill>
              <a:cs typeface="Segoe UI" pitchFamily="34" charset="0"/>
            </a:endParaRPr>
          </a:p>
          <a:p>
            <a:pPr algn="ctr" defTabSz="932472" fontAlgn="base">
              <a:spcBef>
                <a:spcPct val="0"/>
              </a:spcBef>
              <a:spcAft>
                <a:spcPct val="0"/>
              </a:spcAft>
            </a:pPr>
            <a:r>
              <a:rPr lang="en-US" sz="1050" b="1"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405913" y="1738943"/>
            <a:ext cx="3088877" cy="4635513"/>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Self-hosted Integration Runtime</a:t>
              </a:r>
            </a:p>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Supports up to 4 nodes for high availability and scalability</a:t>
              </a:r>
            </a:p>
            <a:p>
              <a:pPr algn="l"/>
              <a:endParaRPr lang="en-US" sz="1400"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86344" y="1932868"/>
            <a:ext cx="2034604" cy="164339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310824" y="3183645"/>
            <a:ext cx="1996452" cy="3730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bg1"/>
                </a:solidFill>
                <a:cs typeface="Segoe UI" pitchFamily="34" charset="0"/>
              </a:rPr>
              <a:t>Azure </a:t>
            </a:r>
          </a:p>
          <a:p>
            <a:pPr algn="ctr" defTabSz="932472" fontAlgn="base">
              <a:spcBef>
                <a:spcPct val="0"/>
              </a:spcBef>
              <a:spcAft>
                <a:spcPct val="0"/>
              </a:spcAft>
            </a:pPr>
            <a:r>
              <a:rPr lang="en-US" sz="1050"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405038" y="3183645"/>
            <a:ext cx="1996452" cy="3730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bg1"/>
                </a:solidFill>
                <a:cs typeface="Segoe UI" pitchFamily="34" charset="0"/>
              </a:rPr>
              <a:t>Self-Hosted </a:t>
            </a:r>
          </a:p>
          <a:p>
            <a:pPr algn="ctr" defTabSz="932472" fontAlgn="base">
              <a:spcBef>
                <a:spcPct val="0"/>
              </a:spcBef>
              <a:spcAft>
                <a:spcPct val="0"/>
              </a:spcAft>
            </a:pPr>
            <a:r>
              <a:rPr lang="en-US" sz="1050"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176896" y="2525134"/>
            <a:ext cx="551937" cy="169277"/>
          </a:xfrm>
          <a:prstGeom prst="rect">
            <a:avLst/>
          </a:prstGeom>
          <a:noFill/>
        </p:spPr>
        <p:txBody>
          <a:bodyPr wrap="square" lIns="0" tIns="0" rIns="0" bIns="0" rtlCol="0" anchor="ctr">
            <a:spAutoFit/>
          </a:bodyPr>
          <a:lstStyle/>
          <a:p>
            <a:pPr algn="ctr"/>
            <a:r>
              <a:rPr lang="en-US" sz="1100"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694186" y="2424479"/>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10129858" y="1464490"/>
            <a:ext cx="2150237" cy="50303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00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10138523" y="2030810"/>
            <a:ext cx="2150237" cy="50303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00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275582" y="1716006"/>
            <a:ext cx="854276" cy="454001"/>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275582" y="2282326"/>
            <a:ext cx="862941" cy="310751"/>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405038" y="1965647"/>
            <a:ext cx="998226" cy="121799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95915" y="1464074"/>
            <a:ext cx="11239464" cy="947952"/>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504237" y="1881531"/>
            <a:ext cx="3223102" cy="466681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704897" y="2844772"/>
            <a:ext cx="6477042" cy="240058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65437" y="3116263"/>
            <a:ext cx="5562600" cy="990599"/>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973669"/>
          </a:xfrm>
        </p:spPr>
        <p:txBody>
          <a:bodyPr/>
          <a:lstStyle/>
          <a:p>
            <a:r>
              <a:rPr lang="en-US" sz="2400" dirty="0"/>
              <a:t>Security</a:t>
            </a:r>
            <a:br>
              <a:rPr lang="en-US" sz="2400" dirty="0"/>
            </a:br>
            <a:r>
              <a:rPr lang="it-IT" b="1" dirty="0"/>
              <a:t>Secure a database in Azure Synapse</a:t>
            </a:r>
          </a:p>
          <a:p>
            <a:endParaRPr lang="it-IT" b="1" dirty="0"/>
          </a:p>
          <a:p>
            <a:r>
              <a:rPr lang="it-IT" sz="2400" b="1" dirty="0"/>
              <a:t>Advanced data security</a:t>
            </a:r>
          </a:p>
          <a:p>
            <a:r>
              <a:rPr lang="it-IT" sz="2400" b="1" dirty="0"/>
              <a:t>Auditing</a:t>
            </a:r>
          </a:p>
          <a:p>
            <a:r>
              <a:rPr lang="it-IT" sz="2400" b="1" dirty="0"/>
              <a:t>Network security</a:t>
            </a:r>
          </a:p>
          <a:p>
            <a:r>
              <a:rPr lang="it-IT" sz="2400" b="1" dirty="0"/>
              <a:t>Authentication</a:t>
            </a:r>
          </a:p>
          <a:p>
            <a:r>
              <a:rPr lang="it-IT" sz="2400" b="1" dirty="0"/>
              <a:t>Access control</a:t>
            </a:r>
          </a:p>
          <a:p>
            <a:r>
              <a:rPr lang="it-IT" sz="2400" b="1" dirty="0"/>
              <a:t>Data protection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Security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Security baseline</a:t>
            </a:r>
          </a:p>
          <a:p>
            <a:pPr marL="287338" lvl="1" indent="0">
              <a:buNone/>
            </a:pPr>
            <a:r>
              <a:rPr lang="en-US" sz="1800" dirty="0">
                <a:solidFill>
                  <a:schemeClr val="tx1"/>
                </a:solidFill>
              </a:rPr>
              <a:t>Synapse Analytics security baseline</a:t>
            </a: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902565" y="2963862"/>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Network security</a:t>
            </a:r>
          </a:p>
          <a:p>
            <a:pPr marL="287338" lvl="1" indent="0">
              <a:buNone/>
            </a:pPr>
            <a:r>
              <a:rPr lang="en-US" sz="1800" dirty="0">
                <a:solidFill>
                  <a:schemeClr val="tx1"/>
                </a:solidFill>
              </a:rPr>
              <a:t>Synapse Managed Virtual Network and Managed private endpoints</a:t>
            </a: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2780832"/>
              </p:ext>
            </p:extLst>
          </p:nvPr>
        </p:nvGraphicFramePr>
        <p:xfrm>
          <a:off x="579437" y="1214091"/>
          <a:ext cx="11430000" cy="576328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1146731886"/>
                    </a:ext>
                  </a:extLst>
                </a:gridCol>
                <a:gridCol w="8839200">
                  <a:extLst>
                    <a:ext uri="{9D8B030D-6E8A-4147-A177-3AD203B41FA5}">
                      <a16:colId xmlns:a16="http://schemas.microsoft.com/office/drawing/2014/main" val="1593663304"/>
                    </a:ext>
                  </a:extLst>
                </a:gridCol>
              </a:tblGrid>
              <a:tr h="192462">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a:tc>
                <a:tc hMerge="1">
                  <a:txBody>
                    <a:bodyPr/>
                    <a:lstStyle/>
                    <a:p>
                      <a:endParaRPr lang="en-US" dirty="0"/>
                    </a:p>
                  </a:txBody>
                  <a:tcPr/>
                </a:tc>
                <a:extLst>
                  <a:ext uri="{0D108BD9-81ED-4DB2-BD59-A6C34878D82A}">
                    <a16:rowId xmlns:a16="http://schemas.microsoft.com/office/drawing/2014/main" val="1344869916"/>
                  </a:ext>
                </a:extLst>
              </a:tr>
              <a:tr h="10084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a:tc>
                <a:extLst>
                  <a:ext uri="{0D108BD9-81ED-4DB2-BD59-A6C34878D82A}">
                    <a16:rowId xmlns:a16="http://schemas.microsoft.com/office/drawing/2014/main" val="1405853040"/>
                  </a:ext>
                </a:extLst>
              </a:tr>
              <a:tr h="4290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a:tc>
                <a:extLst>
                  <a:ext uri="{0D108BD9-81ED-4DB2-BD59-A6C34878D82A}">
                    <a16:rowId xmlns:a16="http://schemas.microsoft.com/office/drawing/2014/main" val="263925678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71131256"/>
              </p:ext>
            </p:extLst>
          </p:nvPr>
        </p:nvGraphicFramePr>
        <p:xfrm>
          <a:off x="620098" y="1363662"/>
          <a:ext cx="10881784" cy="5486400"/>
        </p:xfrm>
        <a:graphic>
          <a:graphicData uri="http://schemas.openxmlformats.org/drawingml/2006/table">
            <a:tbl>
              <a:tblPr firstRow="1" bandRow="1">
                <a:tableStyleId>{5C22544A-7EE6-4342-B048-85BDC9FD1C3A}</a:tableStyleId>
              </a:tblPr>
              <a:tblGrid>
                <a:gridCol w="1864339">
                  <a:extLst>
                    <a:ext uri="{9D8B030D-6E8A-4147-A177-3AD203B41FA5}">
                      <a16:colId xmlns:a16="http://schemas.microsoft.com/office/drawing/2014/main" val="1146731886"/>
                    </a:ext>
                  </a:extLst>
                </a:gridCol>
                <a:gridCol w="9017445">
                  <a:extLst>
                    <a:ext uri="{9D8B030D-6E8A-4147-A177-3AD203B41FA5}">
                      <a16:colId xmlns:a16="http://schemas.microsoft.com/office/drawing/2014/main" val="1593663304"/>
                    </a:ext>
                  </a:extLst>
                </a:gridCol>
              </a:tblGrid>
              <a:tr h="330373">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a:tc>
                <a:tc hMerge="1">
                  <a:txBody>
                    <a:bodyPr/>
                    <a:lstStyle/>
                    <a:p>
                      <a:endParaRPr lang="en-US" dirty="0"/>
                    </a:p>
                  </a:txBody>
                  <a:tcPr/>
                </a:tc>
                <a:extLst>
                  <a:ext uri="{0D108BD9-81ED-4DB2-BD59-A6C34878D82A}">
                    <a16:rowId xmlns:a16="http://schemas.microsoft.com/office/drawing/2014/main" val="1344869916"/>
                  </a:ext>
                </a:extLst>
              </a:tr>
              <a:tr h="2804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a:tc>
                <a:extLst>
                  <a:ext uri="{0D108BD9-81ED-4DB2-BD59-A6C34878D82A}">
                    <a16:rowId xmlns:a16="http://schemas.microsoft.com/office/drawing/2014/main" val="1948370352"/>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a:tc>
                <a:extLst>
                  <a:ext uri="{0D108BD9-81ED-4DB2-BD59-A6C34878D82A}">
                    <a16:rowId xmlns:a16="http://schemas.microsoft.com/office/drawing/2014/main" val="26915940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a:tc>
                <a:extLst>
                  <a:ext uri="{0D108BD9-81ED-4DB2-BD59-A6C34878D82A}">
                    <a16:rowId xmlns:a16="http://schemas.microsoft.com/office/drawing/2014/main" val="292442690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1583911745"/>
              </p:ext>
            </p:extLst>
          </p:nvPr>
        </p:nvGraphicFramePr>
        <p:xfrm>
          <a:off x="620098" y="1363662"/>
          <a:ext cx="10881784" cy="2194560"/>
        </p:xfrm>
        <a:graphic>
          <a:graphicData uri="http://schemas.openxmlformats.org/drawingml/2006/table">
            <a:tbl>
              <a:tblPr firstRow="1" bandRow="1">
                <a:tableStyleId>{5C22544A-7EE6-4342-B048-85BDC9FD1C3A}</a:tableStyleId>
              </a:tblPr>
              <a:tblGrid>
                <a:gridCol w="2245339">
                  <a:extLst>
                    <a:ext uri="{9D8B030D-6E8A-4147-A177-3AD203B41FA5}">
                      <a16:colId xmlns:a16="http://schemas.microsoft.com/office/drawing/2014/main" val="1146731886"/>
                    </a:ext>
                  </a:extLst>
                </a:gridCol>
                <a:gridCol w="8636445">
                  <a:extLst>
                    <a:ext uri="{9D8B030D-6E8A-4147-A177-3AD203B41FA5}">
                      <a16:colId xmlns:a16="http://schemas.microsoft.com/office/drawing/2014/main" val="1593663304"/>
                    </a:ext>
                  </a:extLst>
                </a:gridCol>
              </a:tblGrid>
              <a:tr h="330373">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a:tc>
                <a:tc hMerge="1">
                  <a:txBody>
                    <a:bodyPr/>
                    <a:lstStyle/>
                    <a:p>
                      <a:endParaRPr lang="en-US" dirty="0"/>
                    </a:p>
                  </a:txBody>
                  <a:tcPr/>
                </a:tc>
                <a:extLst>
                  <a:ext uri="{0D108BD9-81ED-4DB2-BD59-A6C34878D82A}">
                    <a16:rowId xmlns:a16="http://schemas.microsoft.com/office/drawing/2014/main" val="1344869916"/>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a:t>
                      </a:r>
                      <a:r>
                        <a:rPr lang="en-US" sz="1200" kern="1200" dirty="0" err="1">
                          <a:solidFill>
                            <a:schemeClr val="dk1"/>
                          </a:solidFill>
                          <a:latin typeface="+mn-lt"/>
                          <a:ea typeface="+mn-ea"/>
                          <a:cs typeface="+mn-cs"/>
                        </a:rPr>
                        <a:t>etc</a:t>
                      </a:r>
                      <a:r>
                        <a:rPr lang="en-US" sz="1200" kern="1200" dirty="0">
                          <a:solidFill>
                            <a:schemeClr val="dk1"/>
                          </a:solidFill>
                          <a:latin typeface="+mn-lt"/>
                          <a:ea typeface="+mn-ea"/>
                          <a:cs typeface="+mn-cs"/>
                        </a:rPr>
                        <a:t> )</a:t>
                      </a:r>
                    </a:p>
                  </a:txBody>
                  <a:tcPr/>
                </a:tc>
                <a:extLst>
                  <a:ext uri="{0D108BD9-81ED-4DB2-BD59-A6C34878D82A}">
                    <a16:rowId xmlns:a16="http://schemas.microsoft.com/office/drawing/2014/main" val="788641159"/>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a:tc>
                <a:tc>
                  <a:txBody>
                    <a:bodyPr/>
                    <a:lstStyle/>
                    <a:p>
                      <a:r>
                        <a:rPr lang="en-US" sz="1200" kern="1200" dirty="0">
                          <a:solidFill>
                            <a:schemeClr val="dk1"/>
                          </a:solidFill>
                          <a:latin typeface="+mn-lt"/>
                          <a:ea typeface="+mn-ea"/>
                          <a:cs typeface="+mn-cs"/>
                        </a:rPr>
                        <a:t>Ensure regular automated </a:t>
                      </a:r>
                      <a:r>
                        <a:rPr lang="en-US" sz="1200" kern="1200" dirty="0" err="1">
                          <a:solidFill>
                            <a:schemeClr val="dk1"/>
                          </a:solidFill>
                          <a:latin typeface="+mn-lt"/>
                          <a:ea typeface="+mn-ea"/>
                          <a:cs typeface="+mn-cs"/>
                        </a:rPr>
                        <a:t>back-ups:Snapshots</a:t>
                      </a:r>
                      <a:r>
                        <a:rPr lang="en-US" sz="1200" kern="1200" dirty="0">
                          <a:solidFill>
                            <a:schemeClr val="dk1"/>
                          </a:solidFill>
                          <a:latin typeface="+mn-lt"/>
                          <a:ea typeface="+mn-ea"/>
                          <a:cs typeface="+mn-cs"/>
                        </a:rPr>
                        <a:t>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11792</TotalTime>
  <Words>1930</Words>
  <Application>Microsoft Office PowerPoint</Application>
  <PresentationFormat>Custom</PresentationFormat>
  <Paragraphs>254</Paragraphs>
  <Slides>19</Slides>
  <Notes>11</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Arial Nova</vt:lpstr>
      <vt:lpstr>Calibri</vt:lpstr>
      <vt:lpstr>Calibri Light</vt:lpstr>
      <vt:lpstr>Consolas</vt:lpstr>
      <vt:lpstr>Segoe UI</vt:lpstr>
      <vt:lpstr>Segoe UI Light</vt:lpstr>
      <vt:lpstr>Segoe UI Semibold</vt:lpstr>
      <vt:lpstr>SFMono-Regular</vt:lpstr>
      <vt:lpstr>Wingdings</vt:lpstr>
      <vt:lpstr>Analytics Surge</vt:lpstr>
      <vt:lpstr>2_Microsoft Generic 2019</vt:lpstr>
      <vt:lpstr>Design Presentation: Security</vt:lpstr>
      <vt:lpstr>PowerPoint Presentation</vt:lpstr>
      <vt:lpstr>Topics Covered</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Synapse Workspace IP firewall rules</vt:lpstr>
      <vt:lpstr>Create an Azure Synapse workspace with a Managed workspace Virtual Network</vt:lpstr>
      <vt:lpstr>Managed private endpoints for SQL pool and SQL on-demand and other data sources </vt:lpstr>
      <vt:lpstr>Manage VNets in Synapse Workspace</vt:lpstr>
      <vt:lpstr>Connecting to Synapse from On-Premise</vt:lpstr>
      <vt:lpstr>Self-hosted Integration Runtime in Synapse Workspace</vt:lpstr>
      <vt:lpstr>Self-hosted Integration Runtime in Synapse Workspace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349</cp:revision>
  <dcterms:created xsi:type="dcterms:W3CDTF">2016-03-10T00:17:44Z</dcterms:created>
  <dcterms:modified xsi:type="dcterms:W3CDTF">2020-07-30T14:32:58Z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